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6" r:id="rId2"/>
    <p:sldId id="260" r:id="rId3"/>
    <p:sldId id="266" r:id="rId4"/>
    <p:sldId id="268" r:id="rId5"/>
    <p:sldId id="257" r:id="rId6"/>
    <p:sldId id="258" r:id="rId7"/>
    <p:sldId id="264" r:id="rId8"/>
    <p:sldId id="261" r:id="rId9"/>
    <p:sldId id="262" r:id="rId10"/>
    <p:sldId id="265" r:id="rId11"/>
    <p:sldId id="272" r:id="rId12"/>
    <p:sldId id="270" r:id="rId13"/>
    <p:sldId id="263"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8" autoAdjust="0"/>
    <p:restoredTop sz="94660"/>
  </p:normalViewPr>
  <p:slideViewPr>
    <p:cSldViewPr snapToGrid="0">
      <p:cViewPr varScale="1">
        <p:scale>
          <a:sx n="77" d="100"/>
          <a:sy n="77" d="100"/>
        </p:scale>
        <p:origin x="1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10/13/2022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08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661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86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04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787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1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62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542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18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899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24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147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15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82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156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76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680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10/13/2022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26568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9481" y="752912"/>
            <a:ext cx="8637073" cy="2541431"/>
          </a:xfrm>
        </p:spPr>
        <p:txBody>
          <a:bodyPr/>
          <a:lstStyle/>
          <a:p>
            <a:pPr algn="ctr"/>
            <a:r>
              <a:rPr lang="en-GB" sz="4800" cap="none" dirty="0" smtClean="0">
                <a:latin typeface="Palatino Linotype" panose="02040502050505030304" pitchFamily="18" charset="0"/>
              </a:rPr>
              <a:t>Year 2 Reading Meeting</a:t>
            </a:r>
            <a:endParaRPr lang="en-GB" sz="4800" cap="none" dirty="0">
              <a:latin typeface="Palatino Linotype" panose="02040502050505030304" pitchFamily="18" charset="0"/>
            </a:endParaRPr>
          </a:p>
        </p:txBody>
      </p:sp>
      <p:pic>
        <p:nvPicPr>
          <p:cNvPr id="4" name="Picture 3" descr="St Michael's Infant School"/>
          <p:cNvPicPr/>
          <p:nvPr/>
        </p:nvPicPr>
        <p:blipFill>
          <a:blip r:embed="rId2">
            <a:extLst>
              <a:ext uri="{28A0092B-C50C-407E-A947-70E740481C1C}">
                <a14:useLocalDpi xmlns:a14="http://schemas.microsoft.com/office/drawing/2010/main" val="0"/>
              </a:ext>
            </a:extLst>
          </a:blip>
          <a:srcRect/>
          <a:stretch>
            <a:fillRect/>
          </a:stretch>
        </p:blipFill>
        <p:spPr bwMode="auto">
          <a:xfrm>
            <a:off x="4628550" y="3680698"/>
            <a:ext cx="2793048" cy="1775061"/>
          </a:xfrm>
          <a:prstGeom prst="rect">
            <a:avLst/>
          </a:prstGeom>
          <a:noFill/>
          <a:extLst/>
        </p:spPr>
      </p:pic>
    </p:spTree>
    <p:extLst>
      <p:ext uri="{BB962C8B-B14F-4D97-AF65-F5344CB8AC3E}">
        <p14:creationId xmlns:p14="http://schemas.microsoft.com/office/powerpoint/2010/main" val="1422628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53065"/>
            <a:ext cx="9601196" cy="1303867"/>
          </a:xfrm>
        </p:spPr>
        <p:txBody>
          <a:bodyPr>
            <a:normAutofit fontScale="90000"/>
          </a:bodyPr>
          <a:lstStyle/>
          <a:p>
            <a:r>
              <a:rPr lang="en-GB" dirty="0" smtClean="0"/>
              <a:t>Feeding back to parents about a child’s reading</a:t>
            </a:r>
            <a:endParaRPr lang="en-GB" dirty="0"/>
          </a:p>
        </p:txBody>
      </p:sp>
      <p:sp>
        <p:nvSpPr>
          <p:cNvPr id="3" name="Content Placeholder 2"/>
          <p:cNvSpPr>
            <a:spLocks noGrp="1"/>
          </p:cNvSpPr>
          <p:nvPr>
            <p:ph idx="1"/>
          </p:nvPr>
        </p:nvSpPr>
        <p:spPr/>
        <p:txBody>
          <a:bodyPr/>
          <a:lstStyle/>
          <a:p>
            <a:r>
              <a:rPr lang="en-GB" dirty="0" smtClean="0"/>
              <a:t>Your child should have a slip of paper informing you of the focus of the reading sessions or a written comment</a:t>
            </a:r>
          </a:p>
          <a:p>
            <a:r>
              <a:rPr lang="en-GB" dirty="0" smtClean="0"/>
              <a:t>Parents evening</a:t>
            </a:r>
          </a:p>
          <a:p>
            <a:r>
              <a:rPr lang="en-GB" dirty="0" smtClean="0"/>
              <a:t>Written report at the end of year</a:t>
            </a:r>
          </a:p>
          <a:p>
            <a:r>
              <a:rPr lang="en-GB" dirty="0" smtClean="0"/>
              <a:t>If the class teacher has a concern they will talk to you about it</a:t>
            </a:r>
            <a:endParaRPr lang="en-GB" dirty="0"/>
          </a:p>
        </p:txBody>
      </p:sp>
      <p:pic>
        <p:nvPicPr>
          <p:cNvPr id="4" name="Picture 3"/>
          <p:cNvPicPr>
            <a:picLocks noChangeAspect="1"/>
          </p:cNvPicPr>
          <p:nvPr/>
        </p:nvPicPr>
        <p:blipFill>
          <a:blip r:embed="rId2"/>
          <a:stretch>
            <a:fillRect/>
          </a:stretch>
        </p:blipFill>
        <p:spPr>
          <a:xfrm>
            <a:off x="9228675" y="4438246"/>
            <a:ext cx="2381643" cy="1916059"/>
          </a:xfrm>
          <a:prstGeom prst="rect">
            <a:avLst/>
          </a:prstGeom>
        </p:spPr>
      </p:pic>
    </p:spTree>
    <p:extLst>
      <p:ext uri="{BB962C8B-B14F-4D97-AF65-F5344CB8AC3E}">
        <p14:creationId xmlns:p14="http://schemas.microsoft.com/office/powerpoint/2010/main" val="139854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Helping with Reading at home</a:t>
            </a:r>
            <a:endParaRPr lang="en-GB" dirty="0"/>
          </a:p>
        </p:txBody>
      </p:sp>
      <p:sp>
        <p:nvSpPr>
          <p:cNvPr id="3" name="Content Placeholder 2"/>
          <p:cNvSpPr>
            <a:spLocks noGrp="1"/>
          </p:cNvSpPr>
          <p:nvPr>
            <p:ph idx="1"/>
          </p:nvPr>
        </p:nvSpPr>
        <p:spPr/>
        <p:txBody>
          <a:bodyPr/>
          <a:lstStyle/>
          <a:p>
            <a:r>
              <a:rPr lang="en-GB" dirty="0" smtClean="0"/>
              <a:t>Parents/carers have an important role in practising fluency with their children.  This is why children are asked to read the same book again as it develops their fluency. This is an important aspect of reading in Year 2.</a:t>
            </a:r>
          </a:p>
          <a:p>
            <a:r>
              <a:rPr lang="en-GB" dirty="0" smtClean="0"/>
              <a:t>Once the children are off Little </a:t>
            </a:r>
            <a:r>
              <a:rPr lang="en-GB" dirty="0" err="1" smtClean="0"/>
              <a:t>Wandle</a:t>
            </a:r>
            <a:r>
              <a:rPr lang="en-GB" dirty="0" smtClean="0"/>
              <a:t> and are reading fluently, the book that they take home will be different to the book they read in class.</a:t>
            </a:r>
          </a:p>
          <a:p>
            <a:endParaRPr lang="en-GB" dirty="0"/>
          </a:p>
        </p:txBody>
      </p:sp>
      <p:pic>
        <p:nvPicPr>
          <p:cNvPr id="4" name="Picture 3"/>
          <p:cNvPicPr>
            <a:picLocks noChangeAspect="1"/>
          </p:cNvPicPr>
          <p:nvPr/>
        </p:nvPicPr>
        <p:blipFill>
          <a:blip r:embed="rId2"/>
          <a:stretch>
            <a:fillRect/>
          </a:stretch>
        </p:blipFill>
        <p:spPr>
          <a:xfrm>
            <a:off x="9972433" y="4293032"/>
            <a:ext cx="1475916" cy="2055248"/>
          </a:xfrm>
          <a:prstGeom prst="rect">
            <a:avLst/>
          </a:prstGeom>
        </p:spPr>
      </p:pic>
    </p:spTree>
    <p:extLst>
      <p:ext uri="{BB962C8B-B14F-4D97-AF65-F5344CB8AC3E}">
        <p14:creationId xmlns:p14="http://schemas.microsoft.com/office/powerpoint/2010/main" val="3682838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398" t="15340" r="15772" b="7577"/>
          <a:stretch/>
        </p:blipFill>
        <p:spPr>
          <a:xfrm>
            <a:off x="1106346" y="423548"/>
            <a:ext cx="9227627" cy="5895831"/>
          </a:xfrm>
          <a:prstGeom prst="rect">
            <a:avLst/>
          </a:prstGeom>
        </p:spPr>
      </p:pic>
    </p:spTree>
    <p:extLst>
      <p:ext uri="{BB962C8B-B14F-4D97-AF65-F5344CB8AC3E}">
        <p14:creationId xmlns:p14="http://schemas.microsoft.com/office/powerpoint/2010/main" val="2168576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879" y="728319"/>
            <a:ext cx="9603275" cy="1049235"/>
          </a:xfrm>
        </p:spPr>
        <p:txBody>
          <a:bodyPr/>
          <a:lstStyle/>
          <a:p>
            <a:pPr algn="ctr"/>
            <a:r>
              <a:rPr lang="en-GB" dirty="0" smtClean="0"/>
              <a:t>Reading for pleasure</a:t>
            </a:r>
            <a:endParaRPr lang="en-GB" dirty="0"/>
          </a:p>
        </p:txBody>
      </p:sp>
      <p:sp>
        <p:nvSpPr>
          <p:cNvPr id="3" name="Content Placeholder 2"/>
          <p:cNvSpPr>
            <a:spLocks noGrp="1"/>
          </p:cNvSpPr>
          <p:nvPr>
            <p:ph idx="1"/>
          </p:nvPr>
        </p:nvSpPr>
        <p:spPr>
          <a:xfrm>
            <a:off x="571501" y="2015732"/>
            <a:ext cx="10483354" cy="3450613"/>
          </a:xfrm>
        </p:spPr>
        <p:txBody>
          <a:bodyPr/>
          <a:lstStyle/>
          <a:p>
            <a:pPr marL="0" indent="0">
              <a:buNone/>
              <a:defRPr/>
            </a:pPr>
            <a:r>
              <a:rPr lang="en-GB" dirty="0">
                <a:cs typeface="Arial" panose="020B0604020202020204" pitchFamily="34" charset="0"/>
              </a:rPr>
              <a:t>International evidence </a:t>
            </a:r>
            <a:r>
              <a:rPr lang="en-GB" dirty="0" smtClean="0">
                <a:cs typeface="Arial" panose="020B0604020202020204" pitchFamily="34" charset="0"/>
              </a:rPr>
              <a:t>demonstrates that reading for pleasure: </a:t>
            </a:r>
            <a:endParaRPr lang="en-GB" dirty="0">
              <a:cs typeface="Arial" panose="020B0604020202020204" pitchFamily="34" charset="0"/>
            </a:endParaRPr>
          </a:p>
          <a:p>
            <a:pPr>
              <a:defRPr/>
            </a:pPr>
            <a:r>
              <a:rPr lang="en-GB" dirty="0" smtClean="0">
                <a:cs typeface="Arial" panose="020B0604020202020204" pitchFamily="34" charset="0"/>
              </a:rPr>
              <a:t>increases </a:t>
            </a:r>
            <a:r>
              <a:rPr lang="en-GB" dirty="0">
                <a:cs typeface="Arial" panose="020B0604020202020204" pitchFamily="34" charset="0"/>
              </a:rPr>
              <a:t>attainment in literacy and numeracy (e.g. Sullivan and Brown, 2013)</a:t>
            </a:r>
          </a:p>
          <a:p>
            <a:pPr>
              <a:defRPr/>
            </a:pPr>
            <a:r>
              <a:rPr lang="en-GB" dirty="0" smtClean="0">
                <a:cs typeface="Arial" panose="020B0604020202020204" pitchFamily="34" charset="0"/>
              </a:rPr>
              <a:t>improves </a:t>
            </a:r>
            <a:r>
              <a:rPr lang="en-GB" dirty="0">
                <a:cs typeface="Arial" panose="020B0604020202020204" pitchFamily="34" charset="0"/>
              </a:rPr>
              <a:t>general knowledge and vocabulary (e.g. </a:t>
            </a:r>
            <a:r>
              <a:rPr lang="en-GB" dirty="0"/>
              <a:t>Clark and </a:t>
            </a:r>
            <a:r>
              <a:rPr lang="en-GB" dirty="0" err="1"/>
              <a:t>Rumbold</a:t>
            </a:r>
            <a:r>
              <a:rPr lang="en-GB" dirty="0"/>
              <a:t>, 2006)</a:t>
            </a:r>
            <a:endParaRPr lang="en-GB" dirty="0">
              <a:cs typeface="Arial" panose="020B0604020202020204" pitchFamily="34" charset="0"/>
            </a:endParaRPr>
          </a:p>
          <a:p>
            <a:pPr>
              <a:defRPr/>
            </a:pPr>
            <a:r>
              <a:rPr lang="en-GB" dirty="0">
                <a:cs typeface="Arial" panose="020B0604020202020204" pitchFamily="34" charset="0"/>
              </a:rPr>
              <a:t>encourages imagination, empathy and mindfulness of others (e.g. Kidd &amp; </a:t>
            </a:r>
            <a:r>
              <a:rPr lang="en-GB" dirty="0" err="1">
                <a:cs typeface="Arial" panose="020B0604020202020204" pitchFamily="34" charset="0"/>
              </a:rPr>
              <a:t>Costano</a:t>
            </a:r>
            <a:r>
              <a:rPr lang="en-GB" dirty="0">
                <a:cs typeface="Arial" panose="020B0604020202020204" pitchFamily="34" charset="0"/>
              </a:rPr>
              <a:t>, 2013</a:t>
            </a:r>
            <a:r>
              <a:rPr lang="en-GB" dirty="0" smtClean="0">
                <a:cs typeface="Arial" panose="020B0604020202020204" pitchFamily="34" charset="0"/>
              </a:rPr>
              <a:t>)</a:t>
            </a:r>
            <a:endParaRPr lang="en-GB" dirty="0">
              <a:cs typeface="Arial" panose="020B0604020202020204" pitchFamily="34" charset="0"/>
            </a:endParaRPr>
          </a:p>
        </p:txBody>
      </p:sp>
      <p:pic>
        <p:nvPicPr>
          <p:cNvPr id="4" name="Picture 2" descr="C:\Users\tmc242\OneDrive - The Open University\New\Pictures\Pictures\TaRS\Books\51UbHMtG-uL__AC_US218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455" y="4428120"/>
            <a:ext cx="19669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127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Content Placeholder 4"/>
          <p:cNvPicPr>
            <a:picLocks noGrp="1" noChangeAspect="1"/>
          </p:cNvPicPr>
          <p:nvPr>
            <p:ph idx="4294967295"/>
          </p:nvPr>
        </p:nvPicPr>
        <p:blipFill rotWithShape="1">
          <a:blip r:embed="rId2"/>
          <a:srcRect l="25333" t="17235" r="4891" b="14348"/>
          <a:stretch/>
        </p:blipFill>
        <p:spPr>
          <a:xfrm>
            <a:off x="475989" y="371627"/>
            <a:ext cx="11210795" cy="6181196"/>
          </a:xfrm>
          <a:prstGeom prst="rect">
            <a:avLst/>
          </a:prstGeom>
        </p:spPr>
      </p:pic>
    </p:spTree>
    <p:extLst>
      <p:ext uri="{BB962C8B-B14F-4D97-AF65-F5344CB8AC3E}">
        <p14:creationId xmlns:p14="http://schemas.microsoft.com/office/powerpoint/2010/main" val="910341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157" y="1215806"/>
            <a:ext cx="9603275" cy="3450613"/>
          </a:xfrm>
        </p:spPr>
        <p:txBody>
          <a:bodyPr/>
          <a:lstStyle/>
          <a:p>
            <a:pPr marL="0" indent="0">
              <a:buNone/>
            </a:pPr>
            <a:r>
              <a:rPr lang="en-US" dirty="0"/>
              <a:t>‘The more that you read, the more things you will know.  The more that you learn, the more places you’ll go’</a:t>
            </a:r>
          </a:p>
          <a:p>
            <a:pPr marL="0" indent="0">
              <a:buNone/>
            </a:pPr>
            <a:r>
              <a:rPr lang="en-US" dirty="0" smtClean="0"/>
              <a:t>-</a:t>
            </a:r>
            <a:r>
              <a:rPr lang="en-US" dirty="0"/>
              <a:t>Dr. </a:t>
            </a:r>
            <a:r>
              <a:rPr lang="en-US" dirty="0" err="1"/>
              <a:t>Suess</a:t>
            </a:r>
            <a:endParaRPr lang="en-GB" dirty="0"/>
          </a:p>
          <a:p>
            <a:endParaRPr lang="en-GB" dirty="0"/>
          </a:p>
        </p:txBody>
      </p:sp>
      <p:pic>
        <p:nvPicPr>
          <p:cNvPr id="4" name="Picture 3"/>
          <p:cNvPicPr>
            <a:picLocks noChangeAspect="1"/>
          </p:cNvPicPr>
          <p:nvPr/>
        </p:nvPicPr>
        <p:blipFill rotWithShape="1">
          <a:blip r:embed="rId2"/>
          <a:srcRect l="12199" t="30398" r="46805" b="16193"/>
          <a:stretch/>
        </p:blipFill>
        <p:spPr>
          <a:xfrm>
            <a:off x="3155538" y="2177024"/>
            <a:ext cx="5508512" cy="4034806"/>
          </a:xfrm>
          <a:prstGeom prst="rect">
            <a:avLst/>
          </a:prstGeom>
        </p:spPr>
      </p:pic>
    </p:spTree>
    <p:extLst>
      <p:ext uri="{BB962C8B-B14F-4D97-AF65-F5344CB8AC3E}">
        <p14:creationId xmlns:p14="http://schemas.microsoft.com/office/powerpoint/2010/main" val="2414884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718" t="55316" r="49816" b="23699"/>
          <a:stretch/>
        </p:blipFill>
        <p:spPr>
          <a:xfrm>
            <a:off x="825499" y="723900"/>
            <a:ext cx="10509361" cy="4470400"/>
          </a:xfrm>
          <a:prstGeom prst="rect">
            <a:avLst/>
          </a:prstGeom>
        </p:spPr>
      </p:pic>
    </p:spTree>
    <p:extLst>
      <p:ext uri="{BB962C8B-B14F-4D97-AF65-F5344CB8AC3E}">
        <p14:creationId xmlns:p14="http://schemas.microsoft.com/office/powerpoint/2010/main" val="4190515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9582" t="34698" r="15356" b="35113"/>
          <a:stretch/>
        </p:blipFill>
        <p:spPr>
          <a:xfrm>
            <a:off x="776440" y="581066"/>
            <a:ext cx="10147299" cy="5438427"/>
          </a:xfrm>
          <a:prstGeom prst="rect">
            <a:avLst/>
          </a:prstGeom>
        </p:spPr>
      </p:pic>
    </p:spTree>
    <p:extLst>
      <p:ext uri="{BB962C8B-B14F-4D97-AF65-F5344CB8AC3E}">
        <p14:creationId xmlns:p14="http://schemas.microsoft.com/office/powerpoint/2010/main" val="3353923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cap="none" dirty="0" smtClean="0"/>
              <a:t>The National curriculum for English aims to ensure that all pupils:</a:t>
            </a:r>
            <a:endParaRPr lang="en-GB" cap="none" dirty="0"/>
          </a:p>
        </p:txBody>
      </p:sp>
      <p:sp>
        <p:nvSpPr>
          <p:cNvPr id="3" name="Content Placeholder 2"/>
          <p:cNvSpPr>
            <a:spLocks noGrp="1"/>
          </p:cNvSpPr>
          <p:nvPr>
            <p:ph idx="1"/>
          </p:nvPr>
        </p:nvSpPr>
        <p:spPr/>
        <p:txBody>
          <a:bodyPr/>
          <a:lstStyle/>
          <a:p>
            <a:r>
              <a:rPr lang="en-GB" dirty="0" smtClean="0"/>
              <a:t>Read easily and fluently with good understanding</a:t>
            </a:r>
          </a:p>
          <a:p>
            <a:r>
              <a:rPr lang="en-GB" dirty="0" smtClean="0"/>
              <a:t>Develop the habit of reading widely and often, for both pleasure and for information</a:t>
            </a:r>
          </a:p>
          <a:p>
            <a:r>
              <a:rPr lang="en-GB" dirty="0" smtClean="0"/>
              <a:t>Acquire a wide vocabulary, an understanding of grammar, spoken language and writing</a:t>
            </a:r>
            <a:endParaRPr lang="en-GB" dirty="0"/>
          </a:p>
        </p:txBody>
      </p:sp>
      <p:pic>
        <p:nvPicPr>
          <p:cNvPr id="4" name="Picture 3"/>
          <p:cNvPicPr>
            <a:picLocks noChangeAspect="1"/>
          </p:cNvPicPr>
          <p:nvPr/>
        </p:nvPicPr>
        <p:blipFill rotWithShape="1">
          <a:blip r:embed="rId2"/>
          <a:srcRect l="27708" t="19922" r="36979" b="22656"/>
          <a:stretch/>
        </p:blipFill>
        <p:spPr>
          <a:xfrm>
            <a:off x="4648200" y="4420182"/>
            <a:ext cx="1587499" cy="2065154"/>
          </a:xfrm>
          <a:prstGeom prst="rect">
            <a:avLst/>
          </a:prstGeom>
        </p:spPr>
      </p:pic>
    </p:spTree>
    <p:extLst>
      <p:ext uri="{BB962C8B-B14F-4D97-AF65-F5344CB8AC3E}">
        <p14:creationId xmlns:p14="http://schemas.microsoft.com/office/powerpoint/2010/main" val="3524705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81" y="648410"/>
            <a:ext cx="9603275" cy="1049235"/>
          </a:xfrm>
        </p:spPr>
        <p:txBody>
          <a:bodyPr/>
          <a:lstStyle/>
          <a:p>
            <a:r>
              <a:rPr lang="en-GB" dirty="0" smtClean="0"/>
              <a:t>What does reading look like in Year 2?</a:t>
            </a:r>
            <a:endParaRPr lang="en-GB" dirty="0"/>
          </a:p>
        </p:txBody>
      </p:sp>
      <p:sp>
        <p:nvSpPr>
          <p:cNvPr id="3" name="Content Placeholder 2"/>
          <p:cNvSpPr>
            <a:spLocks noGrp="1"/>
          </p:cNvSpPr>
          <p:nvPr>
            <p:ph idx="1"/>
          </p:nvPr>
        </p:nvSpPr>
        <p:spPr/>
        <p:txBody>
          <a:bodyPr/>
          <a:lstStyle/>
          <a:p>
            <a:pPr marL="0" indent="0">
              <a:buNone/>
            </a:pPr>
            <a:r>
              <a:rPr lang="en-GB" dirty="0" smtClean="0"/>
              <a:t>In English lessons we use a variety of rich texts to engage the children with high quality models from books. For example: this half term the children have compared different versions of Little Red Riding Hood and have used these to inspire their writing.</a:t>
            </a:r>
            <a:endParaRPr lang="en-GB" dirty="0"/>
          </a:p>
          <a:p>
            <a:pPr marL="0" indent="0">
              <a:buNone/>
            </a:pPr>
            <a:endParaRPr lang="en-GB" dirty="0" smtClean="0"/>
          </a:p>
          <a:p>
            <a:pPr marL="0" indent="0">
              <a:buNone/>
            </a:pPr>
            <a:endParaRPr lang="en-GB" dirty="0"/>
          </a:p>
        </p:txBody>
      </p:sp>
      <p:pic>
        <p:nvPicPr>
          <p:cNvPr id="6" name="Picture 5"/>
          <p:cNvPicPr>
            <a:picLocks noChangeAspect="1"/>
          </p:cNvPicPr>
          <p:nvPr/>
        </p:nvPicPr>
        <p:blipFill rotWithShape="1">
          <a:blip r:embed="rId2"/>
          <a:srcRect l="1952" t="45280" r="78219" b="30576"/>
          <a:stretch/>
        </p:blipFill>
        <p:spPr>
          <a:xfrm>
            <a:off x="4634630" y="3920646"/>
            <a:ext cx="2417524" cy="2354894"/>
          </a:xfrm>
          <a:prstGeom prst="rect">
            <a:avLst/>
          </a:prstGeom>
        </p:spPr>
      </p:pic>
      <p:pic>
        <p:nvPicPr>
          <p:cNvPr id="7" name="Picture 6"/>
          <p:cNvPicPr>
            <a:picLocks noChangeAspect="1"/>
          </p:cNvPicPr>
          <p:nvPr/>
        </p:nvPicPr>
        <p:blipFill>
          <a:blip r:embed="rId3"/>
          <a:stretch>
            <a:fillRect/>
          </a:stretch>
        </p:blipFill>
        <p:spPr>
          <a:xfrm>
            <a:off x="7582422" y="4018115"/>
            <a:ext cx="2438400" cy="2257425"/>
          </a:xfrm>
          <a:prstGeom prst="rect">
            <a:avLst/>
          </a:prstGeom>
        </p:spPr>
      </p:pic>
    </p:spTree>
    <p:extLst>
      <p:ext uri="{BB962C8B-B14F-4D97-AF65-F5344CB8AC3E}">
        <p14:creationId xmlns:p14="http://schemas.microsoft.com/office/powerpoint/2010/main" val="2465597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During the English lesson:</a:t>
            </a:r>
            <a:endParaRPr lang="en-GB" dirty="0"/>
          </a:p>
        </p:txBody>
      </p:sp>
      <p:sp>
        <p:nvSpPr>
          <p:cNvPr id="3" name="Content Placeholder 2"/>
          <p:cNvSpPr>
            <a:spLocks noGrp="1"/>
          </p:cNvSpPr>
          <p:nvPr>
            <p:ph idx="1"/>
          </p:nvPr>
        </p:nvSpPr>
        <p:spPr/>
        <p:txBody>
          <a:bodyPr>
            <a:normAutofit lnSpcReduction="10000"/>
          </a:bodyPr>
          <a:lstStyle/>
          <a:p>
            <a:r>
              <a:rPr lang="en-GB" dirty="0" smtClean="0"/>
              <a:t>Whole class sharing of the story ( it won’t necessarily be the whole book, it might be just the front cover or a few pages).</a:t>
            </a:r>
            <a:endParaRPr lang="en-GB" dirty="0"/>
          </a:p>
          <a:p>
            <a:r>
              <a:rPr lang="en-GB" dirty="0" smtClean="0"/>
              <a:t>Discussion is generated from the sharing of the text ( often using talk partners)</a:t>
            </a:r>
          </a:p>
          <a:p>
            <a:r>
              <a:rPr lang="en-GB" dirty="0" smtClean="0"/>
              <a:t>As the children develop confidence with their independent reading they will then teach them different comprehension reading skills </a:t>
            </a:r>
            <a:r>
              <a:rPr lang="en-GB" dirty="0" err="1" smtClean="0"/>
              <a:t>e.g</a:t>
            </a:r>
            <a:r>
              <a:rPr lang="en-GB" dirty="0" smtClean="0"/>
              <a:t>: answering comprehension questions, predicting the ending, inferring about a character, likes dislikes, linking to books they have read before, ordering the story…</a:t>
            </a:r>
          </a:p>
          <a:p>
            <a:endParaRPr lang="en-GB" dirty="0"/>
          </a:p>
        </p:txBody>
      </p:sp>
    </p:spTree>
    <p:extLst>
      <p:ext uri="{BB962C8B-B14F-4D97-AF65-F5344CB8AC3E}">
        <p14:creationId xmlns:p14="http://schemas.microsoft.com/office/powerpoint/2010/main" val="359051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three elements of reading</a:t>
            </a:r>
            <a:endParaRPr lang="en-GB" dirty="0"/>
          </a:p>
        </p:txBody>
      </p:sp>
      <p:sp>
        <p:nvSpPr>
          <p:cNvPr id="3" name="Content Placeholder 2"/>
          <p:cNvSpPr>
            <a:spLocks noGrp="1"/>
          </p:cNvSpPr>
          <p:nvPr>
            <p:ph idx="1"/>
          </p:nvPr>
        </p:nvSpPr>
        <p:spPr/>
        <p:txBody>
          <a:bodyPr/>
          <a:lstStyle/>
          <a:p>
            <a:r>
              <a:rPr lang="en-GB" dirty="0" smtClean="0"/>
              <a:t>Decoding</a:t>
            </a:r>
          </a:p>
          <a:p>
            <a:pPr>
              <a:buFont typeface="Arial" panose="020B0604020202020204" pitchFamily="34" charset="0"/>
              <a:buChar char="•"/>
            </a:pPr>
            <a:r>
              <a:rPr lang="en-GB" dirty="0" smtClean="0"/>
              <a:t>Prosody</a:t>
            </a:r>
          </a:p>
          <a:p>
            <a:r>
              <a:rPr lang="en-GB" dirty="0" smtClean="0"/>
              <a:t>Comprehension</a:t>
            </a:r>
            <a:endParaRPr lang="en-GB" dirty="0"/>
          </a:p>
        </p:txBody>
      </p:sp>
      <p:pic>
        <p:nvPicPr>
          <p:cNvPr id="4" name="Picture 3"/>
          <p:cNvPicPr>
            <a:picLocks noChangeAspect="1"/>
          </p:cNvPicPr>
          <p:nvPr/>
        </p:nvPicPr>
        <p:blipFill>
          <a:blip r:embed="rId2"/>
          <a:stretch>
            <a:fillRect/>
          </a:stretch>
        </p:blipFill>
        <p:spPr>
          <a:xfrm>
            <a:off x="7609669" y="2615456"/>
            <a:ext cx="3766088" cy="3531345"/>
          </a:xfrm>
          <a:prstGeom prst="rect">
            <a:avLst/>
          </a:prstGeom>
        </p:spPr>
      </p:pic>
      <p:pic>
        <p:nvPicPr>
          <p:cNvPr id="5" name="Picture 4"/>
          <p:cNvPicPr>
            <a:picLocks noChangeAspect="1"/>
          </p:cNvPicPr>
          <p:nvPr/>
        </p:nvPicPr>
        <p:blipFill>
          <a:blip r:embed="rId3"/>
          <a:stretch>
            <a:fillRect/>
          </a:stretch>
        </p:blipFill>
        <p:spPr>
          <a:xfrm>
            <a:off x="4367452" y="2615456"/>
            <a:ext cx="2863654" cy="3531345"/>
          </a:xfrm>
          <a:prstGeom prst="rect">
            <a:avLst/>
          </a:prstGeom>
        </p:spPr>
      </p:pic>
    </p:spTree>
    <p:extLst>
      <p:ext uri="{BB962C8B-B14F-4D97-AF65-F5344CB8AC3E}">
        <p14:creationId xmlns:p14="http://schemas.microsoft.com/office/powerpoint/2010/main" val="365021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Supporting the different needs of the children</a:t>
            </a:r>
            <a:endParaRPr lang="en-GB" dirty="0"/>
          </a:p>
        </p:txBody>
      </p:sp>
      <p:sp>
        <p:nvSpPr>
          <p:cNvPr id="3" name="Content Placeholder 2"/>
          <p:cNvSpPr>
            <a:spLocks noGrp="1"/>
          </p:cNvSpPr>
          <p:nvPr>
            <p:ph idx="1"/>
          </p:nvPr>
        </p:nvSpPr>
        <p:spPr/>
        <p:txBody>
          <a:bodyPr/>
          <a:lstStyle/>
          <a:p>
            <a:r>
              <a:rPr lang="en-GB" dirty="0" smtClean="0"/>
              <a:t>Daily phonics is currently continuing in year 2</a:t>
            </a:r>
          </a:p>
          <a:p>
            <a:r>
              <a:rPr lang="en-GB" dirty="0" smtClean="0"/>
              <a:t>Once the children</a:t>
            </a:r>
            <a:r>
              <a:rPr lang="en-GB" dirty="0"/>
              <a:t> </a:t>
            </a:r>
            <a:r>
              <a:rPr lang="en-GB" dirty="0" smtClean="0"/>
              <a:t>are secure with their phonic knowledge and reading every word in their  book fluently, they will progress to the Collins Big Cat books from colour band purple onwards. We will then assess them and move them to the next colour band when we think they are able to answer the comprehension questions and infer meaning from the text.</a:t>
            </a:r>
          </a:p>
        </p:txBody>
      </p:sp>
      <p:pic>
        <p:nvPicPr>
          <p:cNvPr id="4" name="Picture 3"/>
          <p:cNvPicPr>
            <a:picLocks noChangeAspect="1"/>
          </p:cNvPicPr>
          <p:nvPr/>
        </p:nvPicPr>
        <p:blipFill rotWithShape="1">
          <a:blip r:embed="rId2"/>
          <a:srcRect l="74375" t="41406" r="5833" b="28906"/>
          <a:stretch/>
        </p:blipFill>
        <p:spPr>
          <a:xfrm>
            <a:off x="10123654" y="4559300"/>
            <a:ext cx="1322918" cy="1587501"/>
          </a:xfrm>
          <a:prstGeom prst="rect">
            <a:avLst/>
          </a:prstGeom>
        </p:spPr>
      </p:pic>
      <p:pic>
        <p:nvPicPr>
          <p:cNvPr id="5" name="Picture 4"/>
          <p:cNvPicPr>
            <a:picLocks noChangeAspect="1"/>
          </p:cNvPicPr>
          <p:nvPr/>
        </p:nvPicPr>
        <p:blipFill>
          <a:blip r:embed="rId3"/>
          <a:stretch>
            <a:fillRect/>
          </a:stretch>
        </p:blipFill>
        <p:spPr>
          <a:xfrm rot="16200000">
            <a:off x="1282824" y="4602648"/>
            <a:ext cx="1337872" cy="2016841"/>
          </a:xfrm>
          <a:prstGeom prst="rect">
            <a:avLst/>
          </a:prstGeom>
        </p:spPr>
      </p:pic>
    </p:spTree>
    <p:extLst>
      <p:ext uri="{BB962C8B-B14F-4D97-AF65-F5344CB8AC3E}">
        <p14:creationId xmlns:p14="http://schemas.microsoft.com/office/powerpoint/2010/main" val="1142224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often does a child read to a member of staff?</a:t>
            </a:r>
            <a:endParaRPr lang="en-GB" dirty="0"/>
          </a:p>
        </p:txBody>
      </p:sp>
      <p:sp>
        <p:nvSpPr>
          <p:cNvPr id="3" name="Content Placeholder 2"/>
          <p:cNvSpPr>
            <a:spLocks noGrp="1"/>
          </p:cNvSpPr>
          <p:nvPr>
            <p:ph idx="1"/>
          </p:nvPr>
        </p:nvSpPr>
        <p:spPr/>
        <p:txBody>
          <a:bodyPr/>
          <a:lstStyle/>
          <a:p>
            <a:r>
              <a:rPr lang="en-GB" dirty="0" smtClean="0"/>
              <a:t>Every child reads to an adult 3 x per week</a:t>
            </a:r>
          </a:p>
          <a:p>
            <a:r>
              <a:rPr lang="en-GB" dirty="0" smtClean="0"/>
              <a:t>The children who are developing their fluency and learning to decode will read to an adult more than this. This will not always be recorded in their reading diary as it may be reading to a trained volunteer</a:t>
            </a:r>
            <a:endParaRPr lang="en-GB" dirty="0"/>
          </a:p>
        </p:txBody>
      </p:sp>
      <p:pic>
        <p:nvPicPr>
          <p:cNvPr id="4" name="Picture 3"/>
          <p:cNvPicPr>
            <a:picLocks noChangeAspect="1"/>
          </p:cNvPicPr>
          <p:nvPr/>
        </p:nvPicPr>
        <p:blipFill>
          <a:blip r:embed="rId2"/>
          <a:stretch>
            <a:fillRect/>
          </a:stretch>
        </p:blipFill>
        <p:spPr>
          <a:xfrm>
            <a:off x="8431078" y="4000851"/>
            <a:ext cx="2465519" cy="2269583"/>
          </a:xfrm>
          <a:prstGeom prst="rect">
            <a:avLst/>
          </a:prstGeom>
        </p:spPr>
      </p:pic>
    </p:spTree>
    <p:extLst>
      <p:ext uri="{BB962C8B-B14F-4D97-AF65-F5344CB8AC3E}">
        <p14:creationId xmlns:p14="http://schemas.microsoft.com/office/powerpoint/2010/main" val="447036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774</TotalTime>
  <Words>565</Words>
  <Application>Microsoft Office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Palatino Linotype</vt:lpstr>
      <vt:lpstr>Organic</vt:lpstr>
      <vt:lpstr>Year 2 Reading Meeting</vt:lpstr>
      <vt:lpstr>PowerPoint Presentation</vt:lpstr>
      <vt:lpstr>PowerPoint Presentation</vt:lpstr>
      <vt:lpstr>The National curriculum for English aims to ensure that all pupils:</vt:lpstr>
      <vt:lpstr>What does reading look like in Year 2?</vt:lpstr>
      <vt:lpstr>During the English lesson:</vt:lpstr>
      <vt:lpstr>The three elements of reading</vt:lpstr>
      <vt:lpstr>Supporting the different needs of the children</vt:lpstr>
      <vt:lpstr>How often does a child read to a member of staff?</vt:lpstr>
      <vt:lpstr>Feeding back to parents about a child’s reading</vt:lpstr>
      <vt:lpstr>Helping with Reading at home</vt:lpstr>
      <vt:lpstr>PowerPoint Presentation</vt:lpstr>
      <vt:lpstr>Reading for pleasure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 Patton</dc:creator>
  <cp:lastModifiedBy>Dot Patton</cp:lastModifiedBy>
  <cp:revision>26</cp:revision>
  <dcterms:created xsi:type="dcterms:W3CDTF">2022-03-02T16:44:39Z</dcterms:created>
  <dcterms:modified xsi:type="dcterms:W3CDTF">2022-10-13T15:57:53Z</dcterms:modified>
</cp:coreProperties>
</file>